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r">
              <a:defRPr sz="1200"/>
            </a:lvl1pPr>
          </a:lstStyle>
          <a:p>
            <a:fld id="{2F008389-8CCF-4877-BFE5-3CE49319479C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r">
              <a:defRPr sz="1200"/>
            </a:lvl1pPr>
          </a:lstStyle>
          <a:p>
            <a:fld id="{33511615-8D57-49A7-B5AE-4F5F8519F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7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r">
              <a:defRPr sz="1200"/>
            </a:lvl1pPr>
          </a:lstStyle>
          <a:p>
            <a:fld id="{17724558-C70A-4DFE-A395-5E228D21F67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6" rIns="93173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3" tIns="46586" rIns="93173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r">
              <a:defRPr sz="1200"/>
            </a:lvl1pPr>
          </a:lstStyle>
          <a:p>
            <a:fld id="{F4F016D3-F5BA-412B-9A89-229B9C715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6D3-F5BA-412B-9A89-229B9C7150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5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6D3-F5BA-412B-9A89-229B9C7150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50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6D3-F5BA-412B-9A89-229B9C7150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68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6D3-F5BA-412B-9A89-229B9C7150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62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6D3-F5BA-412B-9A89-229B9C7150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BBC80A-E12F-4780-B9F1-7D300B34BC2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0BCAC6-CFC6-41A5-B683-0C66DF2D2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image" Target="../media/image5.wmf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2.wmf"/><Relationship Id="rId1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dirty="0" smtClean="0"/>
              <a:t>ON HALF SHEET:</a:t>
            </a:r>
          </a:p>
          <a:p>
            <a:pPr marL="137160" indent="0" algn="ctr">
              <a:buNone/>
            </a:pPr>
            <a:r>
              <a:rPr lang="en-US" dirty="0" smtClean="0"/>
              <a:t>Write the formula that was used in the video </a:t>
            </a:r>
            <a:r>
              <a:rPr lang="en-US" smtClean="0"/>
              <a:t>for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1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Section 3.8- The HL Postulate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Isosceles Triangle 4"/>
          <p:cNvSpPr/>
          <p:nvPr/>
        </p:nvSpPr>
        <p:spPr>
          <a:xfrm>
            <a:off x="4648200" y="3429000"/>
            <a:ext cx="2057400" cy="3124200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You Need To Know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say you need to prove triangles congruent - </a:t>
            </a:r>
            <a:r>
              <a:rPr lang="en-US" dirty="0"/>
              <a:t>w</a:t>
            </a:r>
            <a:r>
              <a:rPr lang="en-US" dirty="0" smtClean="0"/>
              <a:t>hat postulates can you use?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SSS, SAS, ASA or AAS</a:t>
            </a:r>
          </a:p>
          <a:p>
            <a:r>
              <a:rPr lang="en-US" dirty="0" smtClean="0"/>
              <a:t>But suppose there is not enough information for any of those!</a:t>
            </a:r>
          </a:p>
          <a:p>
            <a:r>
              <a:rPr lang="en-US" dirty="0" smtClean="0"/>
              <a:t>Now you’re stuck right?</a:t>
            </a:r>
          </a:p>
          <a:p>
            <a:r>
              <a:rPr lang="en-US" dirty="0" smtClean="0"/>
              <a:t>.....WRONG!</a:t>
            </a:r>
          </a:p>
          <a:p>
            <a:r>
              <a:rPr lang="en-US" dirty="0" smtClean="0"/>
              <a:t>The Hypotenuse Leg Postulate is another method of proving triangles congruent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HL Postulate?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HL Postulate:</a:t>
            </a:r>
            <a:r>
              <a:rPr lang="en-US" b="1" dirty="0" smtClean="0"/>
              <a:t> If there exists a correspondence between the vertices of two right triangles such that the hypotenuse and a leg of one triangle are congruent to the corresponding parts of the other triangle, the two right triangles are congruent.</a:t>
            </a:r>
          </a:p>
          <a:p>
            <a:r>
              <a:rPr lang="en-US" dirty="0" smtClean="0"/>
              <a:t>Or for short, (HL)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4495800" y="4800600"/>
            <a:ext cx="1828800" cy="1676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7010400" y="4419600"/>
            <a:ext cx="1828800" cy="1676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4343400" y="5410200"/>
            <a:ext cx="381000" cy="152400"/>
          </a:xfrm>
          <a:prstGeom prst="mathMinus">
            <a:avLst/>
          </a:prstGeom>
          <a:solidFill>
            <a:schemeClr val="accent1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4343400" y="5562600"/>
            <a:ext cx="381000" cy="152400"/>
          </a:xfrm>
          <a:prstGeom prst="mathMinus">
            <a:avLst/>
          </a:prstGeom>
          <a:solidFill>
            <a:schemeClr val="accent1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>
            <a:off x="6781800" y="5105400"/>
            <a:ext cx="381000" cy="152400"/>
          </a:xfrm>
          <a:prstGeom prst="mathMinus">
            <a:avLst/>
          </a:prstGeom>
          <a:solidFill>
            <a:schemeClr val="accent1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6781800" y="4953000"/>
            <a:ext cx="381000" cy="152400"/>
          </a:xfrm>
          <a:prstGeom prst="mathMinus">
            <a:avLst/>
          </a:prstGeom>
          <a:solidFill>
            <a:schemeClr val="accent1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 rot="7998023">
            <a:off x="5101005" y="5448700"/>
            <a:ext cx="381000" cy="152400"/>
          </a:xfrm>
          <a:prstGeom prst="mathMinus">
            <a:avLst/>
          </a:prstGeom>
          <a:solidFill>
            <a:schemeClr val="accent1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 rot="8219149">
            <a:off x="7674274" y="5077752"/>
            <a:ext cx="381000" cy="152400"/>
          </a:xfrm>
          <a:prstGeom prst="mathMinus">
            <a:avLst/>
          </a:prstGeom>
          <a:solidFill>
            <a:schemeClr val="accent1">
              <a:lumMod val="1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/>
          <p:cNvSpPr/>
          <p:nvPr/>
        </p:nvSpPr>
        <p:spPr>
          <a:xfrm rot="10800000">
            <a:off x="7010401" y="5867400"/>
            <a:ext cx="228600" cy="228600"/>
          </a:xfrm>
          <a:prstGeom prst="corner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/>
        </p:nvSpPr>
        <p:spPr>
          <a:xfrm rot="10800000">
            <a:off x="4495800" y="6248400"/>
            <a:ext cx="228600" cy="228600"/>
          </a:xfrm>
          <a:prstGeom prst="corner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and When to Use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HL Postulate only works with </a:t>
            </a:r>
            <a:r>
              <a:rPr lang="en-US" b="1" dirty="0" smtClean="0">
                <a:solidFill>
                  <a:srgbClr val="FF0000"/>
                </a:solidFill>
              </a:rPr>
              <a:t>right triangles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used in a proof, you must first establish the two are right triangles.</a:t>
            </a:r>
          </a:p>
          <a:p>
            <a:r>
              <a:rPr lang="en-US" dirty="0" smtClean="0"/>
              <a:t>Then, you get the legs and hypotenuses congruent and you’re done!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4572000" y="4876800"/>
            <a:ext cx="1066800" cy="1676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6200000">
            <a:off x="2667000" y="4876800"/>
            <a:ext cx="1066800" cy="1676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0" y="6019800"/>
            <a:ext cx="228600" cy="228600"/>
          </a:xfrm>
          <a:prstGeom prst="rect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6324600"/>
            <a:ext cx="228600" cy="228600"/>
          </a:xfrm>
          <a:prstGeom prst="rect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935505" y="5715000"/>
            <a:ext cx="228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105400" y="6459070"/>
            <a:ext cx="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002305" y="5562600"/>
            <a:ext cx="152400" cy="152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069540" y="5656730"/>
            <a:ext cx="152400" cy="152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276600" y="5472955"/>
            <a:ext cx="161366" cy="21067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200400" y="5549155"/>
            <a:ext cx="1524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43600" y="4876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∆PLD  </a:t>
            </a:r>
            <a:r>
              <a:rPr lang="en-US" sz="3200" dirty="0" smtClean="0">
                <a:sym typeface="Symbol"/>
              </a:rPr>
              <a:t>  </a:t>
            </a:r>
            <a:r>
              <a:rPr lang="en-US" sz="3200" dirty="0" smtClean="0"/>
              <a:t>∆FUN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0" y="4876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86200" y="6248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57400" y="6096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4648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267200" y="6400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6324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Sample Problem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5867400" y="685800"/>
            <a:ext cx="1143000" cy="762000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7543800" y="685800"/>
            <a:ext cx="1143000" cy="762000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3810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                     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9000" y="3048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                      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2133600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Given:  	AB ┴ BC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DE ┴  EF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AB        DE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AC        DF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086600" y="3783105"/>
          <a:ext cx="831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4" imgW="139639" imgH="406224" progId="Equation.3">
                  <p:embed/>
                </p:oleObj>
              </mc:Choice>
              <mc:Fallback>
                <p:oleObj name="Equation" r:id="rId4" imgW="139639" imgH="406224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783105"/>
                        <a:ext cx="8318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7092950" y="3222810"/>
          <a:ext cx="831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6" imgW="139639" imgH="406224" progId="Equation.3">
                  <p:embed/>
                </p:oleObj>
              </mc:Choice>
              <mc:Fallback>
                <p:oleObj name="Equation" r:id="rId6" imgW="139639" imgH="406224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222810"/>
                        <a:ext cx="8318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10" imgW="114151" imgH="215619" progId="Equation.3">
                  <p:embed/>
                </p:oleObj>
              </mc:Choice>
              <mc:Fallback>
                <p:oleObj name="Equation" r:id="rId10" imgW="114151" imgH="21561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52400" y="1752600"/>
            <a:ext cx="5943600" cy="46628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Statements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1. AB ┴ BC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2. DE ┴  EF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3. AB        DE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4. AC        DF  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5.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</a:rPr>
              <a:t>ABC and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 </a:t>
            </a:r>
            <a:r>
              <a:rPr lang="en-US" dirty="0" smtClean="0">
                <a:solidFill>
                  <a:schemeClr val="bg1"/>
                </a:solidFill>
              </a:rPr>
              <a:t>DEF are right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 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6. ∆ABC and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∆DEF are 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    right triangles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7. ∆ABC 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  </a:t>
            </a:r>
            <a:r>
              <a:rPr lang="en-US" dirty="0" smtClean="0">
                <a:solidFill>
                  <a:schemeClr val="bg1"/>
                </a:solidFill>
              </a:rPr>
              <a:t>∆DEF</a:t>
            </a:r>
          </a:p>
          <a:p>
            <a:pPr marL="342900" indent="-342900">
              <a:lnSpc>
                <a:spcPct val="150000"/>
              </a:lnSpc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Reasons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1. Given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2. Given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3. Given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4. Given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5. ┴  Lines form right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 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 6. If a triangle has one right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</a:rPr>
              <a:t>, then it is a right triangle</a:t>
            </a: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7. HL ( 3, 4, 6)</a:t>
            </a:r>
          </a:p>
        </p:txBody>
      </p:sp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762000" y="3505200"/>
          <a:ext cx="831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11" imgW="139639" imgH="406224" progId="Equation.3">
                  <p:embed/>
                </p:oleObj>
              </mc:Choice>
              <mc:Fallback>
                <p:oleObj name="Equation" r:id="rId11" imgW="139639" imgH="406224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8318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762000" y="3048000"/>
          <a:ext cx="831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13" imgW="139639" imgH="406224" progId="Equation.3">
                  <p:embed/>
                </p:oleObj>
              </mc:Choice>
              <mc:Fallback>
                <p:oleObj name="Equation" r:id="rId13" imgW="139639" imgH="406224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0"/>
                        <a:ext cx="8318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15" imgW="114151" imgH="215619" progId="Equation.3">
                  <p:embed/>
                </p:oleObj>
              </mc:Choice>
              <mc:Fallback>
                <p:oleObj name="Equation" r:id="rId15" imgW="114151" imgH="21561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867400" y="4724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Prove: 	∆ABC 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  </a:t>
            </a:r>
            <a:r>
              <a:rPr lang="en-US" dirty="0" smtClean="0">
                <a:solidFill>
                  <a:schemeClr val="bg1"/>
                </a:solidFill>
              </a:rPr>
              <a:t>∆DEF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0" y="2209800"/>
            <a:ext cx="5562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838994" y="3886200"/>
            <a:ext cx="4418806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67"/>
          <p:cNvGraphicFramePr>
            <a:graphicFrameLocks noChangeAspect="1"/>
          </p:cNvGraphicFramePr>
          <p:nvPr/>
        </p:nvGraphicFramePr>
        <p:xfrm>
          <a:off x="4095750" y="2984500"/>
          <a:ext cx="952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16" imgW="952087" imgH="888614" progId="Equation.3">
                  <p:embed/>
                </p:oleObj>
              </mc:Choice>
              <mc:Fallback>
                <p:oleObj name="Equation" r:id="rId16" imgW="952087" imgH="888614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2984500"/>
                        <a:ext cx="9525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Straight Connector 69"/>
          <p:cNvCxnSpPr/>
          <p:nvPr/>
        </p:nvCxnSpPr>
        <p:spPr>
          <a:xfrm>
            <a:off x="6858000" y="37338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66800" y="26670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7200" y="26670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57200" y="22860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066800" y="22860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620000" y="37338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781800" y="32004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43800" y="32004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391400" y="26670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781800" y="26670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808695" y="21336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342095" y="21336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" y="30480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33400" y="35052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219200" y="30480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219200" y="3505200"/>
            <a:ext cx="304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3319</TotalTime>
  <Words>270</Words>
  <Application>Microsoft Office PowerPoint</Application>
  <PresentationFormat>On-screen Show (4:3)</PresentationFormat>
  <Paragraphs>68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Book Antiqua</vt:lpstr>
      <vt:lpstr>Calibri</vt:lpstr>
      <vt:lpstr>Lucida Sans</vt:lpstr>
      <vt:lpstr>Symbol</vt:lpstr>
      <vt:lpstr>Wingdings</vt:lpstr>
      <vt:lpstr>Wingdings 2</vt:lpstr>
      <vt:lpstr>Wingdings 3</vt:lpstr>
      <vt:lpstr>Apex</vt:lpstr>
      <vt:lpstr>Equation</vt:lpstr>
      <vt:lpstr>Warm Up</vt:lpstr>
      <vt:lpstr>Section 3.8- The HL Postulate</vt:lpstr>
      <vt:lpstr>Why Do You Need To Know This?</vt:lpstr>
      <vt:lpstr>What is the HL Postulate?</vt:lpstr>
      <vt:lpstr>How and When to Use It</vt:lpstr>
      <vt:lpstr>Sample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3.8- HL Theorm</dc:title>
  <dc:creator>Eric</dc:creator>
  <cp:lastModifiedBy>Wooten, Zack</cp:lastModifiedBy>
  <cp:revision>296</cp:revision>
  <dcterms:created xsi:type="dcterms:W3CDTF">2011-01-16T23:14:01Z</dcterms:created>
  <dcterms:modified xsi:type="dcterms:W3CDTF">2015-10-29T19:48:20Z</dcterms:modified>
</cp:coreProperties>
</file>