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5DD1F-3759-40AF-B132-989C548B1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6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96DD0-C8DD-4370-B243-FE4AA5694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87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5C5EA-0648-4FB7-BDB8-5D7D39D4E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93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F4F82-F026-4EDC-93D3-10ADD6F04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4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8FDF7-88FE-446F-B8EB-431EC41D1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85F9C-0D11-42DB-A41C-A846F3127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8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637A-FDB9-4F63-9568-9A39EAD6B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2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94E32-B660-4C6D-8DD2-F83BDF0E3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54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59D2B-2523-4630-9A15-69C4E9787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60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FA483-AFE0-423D-BAE3-60BC1BCC0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6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E38AC-2412-41E8-B1D8-EE15E5C1B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17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7D5984-E755-407F-94BB-1C925F1085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4.1 Detours and Midpoints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Objectives: To use detours in proofs and to apply the midpoint formula.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838200"/>
            <a:ext cx="7010400" cy="1311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Procedure for Detour Proofs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724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u="sng" dirty="0">
                <a:cs typeface="Arial" charset="0"/>
              </a:rPr>
              <a:t> </a:t>
            </a:r>
            <a:endParaRPr lang="en-US" sz="2400" dirty="0">
              <a:cs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latin typeface="+mj-lt"/>
                <a:cs typeface="Arial" charset="0"/>
              </a:rPr>
              <a:t>Determine which triangles must be congruent to reach the required conclusion. </a:t>
            </a:r>
          </a:p>
          <a:p>
            <a:pPr marL="342900" indent="-342900">
              <a:defRPr/>
            </a:pPr>
            <a:endParaRPr lang="en-US" dirty="0">
              <a:latin typeface="+mj-lt"/>
              <a:cs typeface="Arial" charset="0"/>
            </a:endParaRPr>
          </a:p>
          <a:p>
            <a:pPr marL="342900" indent="-342900">
              <a:buFontTx/>
              <a:buAutoNum type="arabicPeriod" startAt="2"/>
              <a:defRPr/>
            </a:pPr>
            <a:r>
              <a:rPr lang="en-US" dirty="0">
                <a:latin typeface="+mj-lt"/>
                <a:cs typeface="Arial" charset="0"/>
              </a:rPr>
              <a:t>Attempt to prove that these triangles are congruent. If you don’t have enough information to prove them congruent, take a DETOUR (follow steps 3 – 5). </a:t>
            </a:r>
          </a:p>
          <a:p>
            <a:pPr marL="342900" indent="-342900">
              <a:defRPr/>
            </a:pPr>
            <a:endParaRPr lang="en-US" dirty="0">
              <a:latin typeface="+mj-lt"/>
              <a:cs typeface="Arial" charset="0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en-US" dirty="0">
                <a:latin typeface="+mj-lt"/>
                <a:cs typeface="Arial" charset="0"/>
              </a:rPr>
              <a:t>Determine which parts are necessary in order to prove that the triangles are congruent.</a:t>
            </a:r>
          </a:p>
          <a:p>
            <a:pPr marL="342900" indent="-342900">
              <a:defRPr/>
            </a:pPr>
            <a:r>
              <a:rPr lang="en-US" dirty="0">
                <a:latin typeface="+mj-lt"/>
                <a:cs typeface="Arial" charset="0"/>
              </a:rPr>
              <a:t> </a:t>
            </a:r>
          </a:p>
          <a:p>
            <a:pPr>
              <a:defRPr/>
            </a:pPr>
            <a:r>
              <a:rPr lang="en-US" dirty="0">
                <a:latin typeface="+mj-lt"/>
                <a:cs typeface="Arial" charset="0"/>
              </a:rPr>
              <a:t>4.  FIND a pair of triangles</a:t>
            </a:r>
          </a:p>
          <a:p>
            <a:pPr>
              <a:defRPr/>
            </a:pPr>
            <a:r>
              <a:rPr lang="en-US" dirty="0">
                <a:latin typeface="+mj-lt"/>
                <a:cs typeface="Arial" charset="0"/>
              </a:rPr>
              <a:t>              (a) that you can </a:t>
            </a:r>
            <a:r>
              <a:rPr lang="en-US" i="1" dirty="0">
                <a:latin typeface="+mj-lt"/>
                <a:cs typeface="Arial" charset="0"/>
              </a:rPr>
              <a:t>easily </a:t>
            </a:r>
            <a:r>
              <a:rPr lang="en-US" dirty="0">
                <a:latin typeface="+mj-lt"/>
                <a:cs typeface="Arial" charset="0"/>
              </a:rPr>
              <a:t>prove to be congruent </a:t>
            </a:r>
          </a:p>
          <a:p>
            <a:pPr>
              <a:defRPr/>
            </a:pPr>
            <a:r>
              <a:rPr lang="en-US" dirty="0">
                <a:latin typeface="+mj-lt"/>
                <a:cs typeface="Arial" charset="0"/>
              </a:rPr>
              <a:t>              (b) that contain the parts needed for the main proof </a:t>
            </a:r>
          </a:p>
          <a:p>
            <a:pPr>
              <a:defRPr/>
            </a:pPr>
            <a:r>
              <a:rPr lang="en-US" dirty="0">
                <a:latin typeface="+mj-lt"/>
                <a:cs typeface="Arial" charset="0"/>
              </a:rPr>
              <a:t>             </a:t>
            </a:r>
          </a:p>
          <a:p>
            <a:pPr marL="342900" indent="-342900">
              <a:buFontTx/>
              <a:buAutoNum type="arabicPeriod" startAt="5"/>
              <a:defRPr/>
            </a:pPr>
            <a:r>
              <a:rPr lang="en-US" dirty="0">
                <a:latin typeface="+mj-lt"/>
                <a:cs typeface="Arial" charset="0"/>
              </a:rPr>
              <a:t>Prove the triangles found in Step 4 congruent </a:t>
            </a:r>
          </a:p>
          <a:p>
            <a:pPr marL="342900" indent="-342900">
              <a:defRPr/>
            </a:pPr>
            <a:endParaRPr lang="en-US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en-US" dirty="0">
                <a:latin typeface="+mj-lt"/>
                <a:cs typeface="Arial" charset="0"/>
              </a:rPr>
              <a:t>6.  Use CPCTC and complete the proof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endParaRPr lang="en-US" sz="20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 bwMode="auto">
          <a:xfrm>
            <a:off x="990600" y="914400"/>
            <a:ext cx="30083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</a:rPr>
              <a:t>EX 1</a:t>
            </a:r>
            <a:b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Given:</a:t>
            </a: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</a:rPr>
              <a:t>	 </a:t>
            </a: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AB ≅ AD</a:t>
            </a:r>
            <a:b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	  BC ≅ CD</a:t>
            </a:r>
            <a:b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Prove:      </a:t>
            </a:r>
            <a:r>
              <a:rPr lang="el-GR" altLang="en-US" sz="1800">
                <a:solidFill>
                  <a:schemeClr val="tx2"/>
                </a:solidFill>
                <a:latin typeface="Arial" panose="020B0604020202020204" pitchFamily="34" charset="0"/>
              </a:rPr>
              <a:t>Δ</a:t>
            </a: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ABE </a:t>
            </a:r>
            <a:r>
              <a:rPr lang="el-GR" altLang="en-US" sz="1800">
                <a:solidFill>
                  <a:schemeClr val="tx2"/>
                </a:solidFill>
                <a:latin typeface="Arial" panose="020B0604020202020204" pitchFamily="34" charset="0"/>
              </a:rPr>
              <a:t>≅</a:t>
            </a: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800">
                <a:solidFill>
                  <a:schemeClr val="tx2"/>
                </a:solidFill>
                <a:latin typeface="Arial" panose="020B0604020202020204" pitchFamily="34" charset="0"/>
              </a:rPr>
              <a:t>Δ</a:t>
            </a: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ADE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2538413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38200" y="2895600"/>
            <a:ext cx="6019800" cy="3352800"/>
            <a:chOff x="762000" y="2819400"/>
            <a:chExt cx="6019800" cy="3352800"/>
          </a:xfrm>
        </p:grpSpPr>
        <p:cxnSp>
          <p:nvCxnSpPr>
            <p:cNvPr id="5126" name="Straight Connector 9"/>
            <p:cNvCxnSpPr>
              <a:cxnSpLocks noChangeShapeType="1"/>
            </p:cNvCxnSpPr>
            <p:nvPr/>
          </p:nvCxnSpPr>
          <p:spPr bwMode="auto">
            <a:xfrm>
              <a:off x="762000" y="3200400"/>
              <a:ext cx="60198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7" name="Straight Connector 11"/>
            <p:cNvCxnSpPr>
              <a:cxnSpLocks noChangeShapeType="1"/>
            </p:cNvCxnSpPr>
            <p:nvPr/>
          </p:nvCxnSpPr>
          <p:spPr bwMode="auto">
            <a:xfrm rot="5400000">
              <a:off x="2362200" y="4495800"/>
              <a:ext cx="33528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1066800" y="1393825"/>
            <a:ext cx="77724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Statements			Reasons</a:t>
            </a:r>
          </a:p>
          <a:p>
            <a:pPr eaLnBrk="1" hangingPunct="1"/>
            <a:endParaRPr lang="en-US" altLang="en-US" sz="800"/>
          </a:p>
          <a:p>
            <a:pPr eaLnBrk="1" hangingPunct="1">
              <a:buFontTx/>
              <a:buAutoNum type="arabicPeriod"/>
            </a:pPr>
            <a:r>
              <a:rPr lang="en-US" altLang="en-US" sz="2000"/>
              <a:t>AB ≅ AD			1.  Given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/>
              <a:t>BC ≅ CD			2.  Given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/>
              <a:t>AC ≅ AC			3.  Reflexive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/>
              <a:t>ΔABC ≅ </a:t>
            </a:r>
            <a:r>
              <a:rPr lang="el-GR" altLang="en-US" sz="2000"/>
              <a:t>Δ</a:t>
            </a:r>
            <a:r>
              <a:rPr lang="en-US" altLang="en-US" sz="2000"/>
              <a:t>ADC		4.  SSS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>
                <a:sym typeface="Symbol" panose="05050102010706020507" pitchFamily="18" charset="2"/>
              </a:rPr>
              <a:t></a:t>
            </a:r>
            <a:r>
              <a:rPr lang="en-US" altLang="en-US" sz="2000"/>
              <a:t>BAE ≅ </a:t>
            </a:r>
            <a:r>
              <a:rPr lang="en-US" altLang="en-US" sz="2000">
                <a:sym typeface="Symbol" panose="05050102010706020507" pitchFamily="18" charset="2"/>
              </a:rPr>
              <a:t></a:t>
            </a:r>
            <a:r>
              <a:rPr lang="en-US" altLang="en-US" sz="2000"/>
              <a:t>DAE		5.  CPCTC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/>
              <a:t>AE ≅ AE			6.  Reflexive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/>
              <a:t>ΔABE ≅ </a:t>
            </a:r>
            <a:r>
              <a:rPr lang="el-GR" altLang="en-US" sz="2000"/>
              <a:t>Δ</a:t>
            </a:r>
            <a:r>
              <a:rPr lang="en-US" altLang="en-US" sz="2000"/>
              <a:t>ADE		7.  SAS</a:t>
            </a:r>
          </a:p>
          <a:p>
            <a:pPr eaLnBrk="1" hangingPunct="1">
              <a:buFontTx/>
              <a:buAutoNum type="arabicPeriod"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838200"/>
            <a:ext cx="7010400" cy="1311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Theorem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2209800"/>
            <a:ext cx="7010400" cy="3962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900" kern="0" dirty="0">
                <a:latin typeface="+mn-lt"/>
                <a:cs typeface="+mn-cs"/>
              </a:rPr>
              <a:t>If A = (x</a:t>
            </a:r>
            <a:r>
              <a:rPr lang="en-US" sz="2900" kern="0" baseline="-25000" dirty="0">
                <a:latin typeface="+mn-lt"/>
                <a:cs typeface="+mn-cs"/>
              </a:rPr>
              <a:t>1</a:t>
            </a:r>
            <a:r>
              <a:rPr lang="en-US" sz="2900" kern="0" dirty="0">
                <a:latin typeface="+mn-lt"/>
                <a:cs typeface="+mn-cs"/>
              </a:rPr>
              <a:t>, y</a:t>
            </a:r>
            <a:r>
              <a:rPr lang="en-US" sz="2900" kern="0" baseline="-25000" dirty="0">
                <a:latin typeface="+mn-lt"/>
                <a:cs typeface="+mn-cs"/>
              </a:rPr>
              <a:t>1</a:t>
            </a:r>
            <a:r>
              <a:rPr lang="en-US" sz="2900" kern="0" dirty="0">
                <a:latin typeface="+mn-lt"/>
                <a:cs typeface="+mn-cs"/>
              </a:rPr>
              <a:t>) and B = (x</a:t>
            </a:r>
            <a:r>
              <a:rPr lang="en-US" sz="2900" kern="0" baseline="-25000" dirty="0">
                <a:latin typeface="+mn-lt"/>
                <a:cs typeface="+mn-cs"/>
              </a:rPr>
              <a:t>2</a:t>
            </a:r>
            <a:r>
              <a:rPr lang="en-US" sz="2900" kern="0" dirty="0">
                <a:latin typeface="+mn-lt"/>
                <a:cs typeface="+mn-cs"/>
              </a:rPr>
              <a:t>, y</a:t>
            </a:r>
            <a:r>
              <a:rPr lang="en-US" sz="2900" kern="0" baseline="-25000" dirty="0">
                <a:latin typeface="+mn-lt"/>
                <a:cs typeface="+mn-cs"/>
              </a:rPr>
              <a:t>2</a:t>
            </a:r>
            <a:r>
              <a:rPr lang="en-US" sz="2900" kern="0" dirty="0">
                <a:latin typeface="+mn-lt"/>
                <a:cs typeface="+mn-cs"/>
              </a:rPr>
              <a:t>), then the midpoint of AB can be found by using the midpoint formula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29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2900" kern="0" dirty="0">
              <a:latin typeface="+mn-lt"/>
              <a:cs typeface="+mn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lum bright="-34000" contrast="69000"/>
          </a:blip>
          <a:srcRect/>
          <a:stretch>
            <a:fillRect/>
          </a:stretch>
        </p:blipFill>
        <p:spPr bwMode="auto">
          <a:xfrm>
            <a:off x="2878772" y="4267200"/>
            <a:ext cx="338645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914400" y="609600"/>
            <a:ext cx="4114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EX 2 </a:t>
            </a:r>
            <a:b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In </a:t>
            </a:r>
            <a:r>
              <a:rPr lang="el-GR" altLang="en-US" sz="2000">
                <a:solidFill>
                  <a:schemeClr val="tx2"/>
                </a:solidFill>
                <a:latin typeface="Arial" panose="020B0604020202020204" pitchFamily="34" charset="0"/>
              </a:rPr>
              <a:t>Δ</a:t>
            </a: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XYZ find the coordinates of the point at which the median from X intersects YZ.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49942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685800" y="2705100"/>
            <a:ext cx="4876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/>
              <a:t>A median is drawn from a vertex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to the midpoint of the opposite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side.  Use the midpoint formula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to find the coordinates of point M.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24717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53000"/>
            <a:ext cx="2184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5867400"/>
            <a:ext cx="11350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Partner Proofs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Work with your partner to complete #1 – 4.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p. 173 #2 – 6</a:t>
            </a:r>
          </a:p>
          <a:p>
            <a:r>
              <a:rPr lang="en-US" altLang="en-US" smtClean="0"/>
              <a:t>HL Practice Problems #1-4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Office Them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134</TotalTime>
  <Words>223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Verdana</vt:lpstr>
      <vt:lpstr>Arial</vt:lpstr>
      <vt:lpstr>Wingdings</vt:lpstr>
      <vt:lpstr>Calibri</vt:lpstr>
      <vt:lpstr>Symbol</vt:lpstr>
      <vt:lpstr>Eclipse</vt:lpstr>
      <vt:lpstr>4.1 Detours and Midpoints</vt:lpstr>
      <vt:lpstr>PowerPoint Presentation</vt:lpstr>
      <vt:lpstr>PowerPoint Presentation</vt:lpstr>
      <vt:lpstr>PowerPoint Presentation</vt:lpstr>
      <vt:lpstr>PowerPoint Presentation</vt:lpstr>
      <vt:lpstr>Partner Proofs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Detours and Midpoints</dc:title>
  <dc:creator>Linda J. Ryan</dc:creator>
  <cp:lastModifiedBy>Wooten, Zack</cp:lastModifiedBy>
  <cp:revision>16</cp:revision>
  <cp:lastPrinted>1601-01-01T00:00:00Z</cp:lastPrinted>
  <dcterms:created xsi:type="dcterms:W3CDTF">2009-10-14T11:55:58Z</dcterms:created>
  <dcterms:modified xsi:type="dcterms:W3CDTF">2015-10-29T19:47:26Z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