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67" r:id="rId4"/>
    <p:sldId id="258" r:id="rId5"/>
    <p:sldId id="269" r:id="rId6"/>
    <p:sldId id="259" r:id="rId7"/>
    <p:sldId id="260" r:id="rId8"/>
    <p:sldId id="261" r:id="rId9"/>
    <p:sldId id="268" r:id="rId10"/>
    <p:sldId id="270" r:id="rId11"/>
    <p:sldId id="271" r:id="rId12"/>
    <p:sldId id="262" r:id="rId13"/>
    <p:sldId id="263" r:id="rId14"/>
    <p:sldId id="264" r:id="rId15"/>
    <p:sldId id="265" r:id="rId16"/>
    <p:sldId id="266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33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77759C51-91B6-46FA-AA4C-74EE88941AD2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C541C3A3-58AB-46C3-85C3-38F90E7BD5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BB28B-67E7-48C9-81EF-9BF45E6F9495}" type="datetimeFigureOut">
              <a:rPr lang="en-US" smtClean="0"/>
              <a:pPr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BAD4-A5CE-4726-B0F1-9723A136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phtasurf.com/en/illusionpage5.htm" TargetMode="External"/><Relationship Id="rId5" Type="http://schemas.openxmlformats.org/officeDocument/2006/relationships/hyperlink" Target="http://www.sapdesignguild.org/resources/optical_illusions/geometrical.html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lltelleringet.com/generation7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5334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What happens when you ASSUME?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 ribbons hanging across </a:t>
            </a:r>
            <a:br>
              <a:rPr lang="en-US" dirty="0" smtClean="0"/>
            </a:br>
            <a:r>
              <a:rPr lang="en-US" dirty="0" smtClean="0"/>
              <a:t>the streets?!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8012206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Nope, just red lines painted </a:t>
            </a:r>
            <a:br>
              <a:rPr lang="en-US" dirty="0" smtClean="0"/>
            </a:br>
            <a:r>
              <a:rPr lang="en-US" dirty="0" smtClean="0"/>
              <a:t>on buildings!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5456449" cy="41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70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de </a:t>
            </a:r>
            <a:r>
              <a:rPr lang="en-US" dirty="0" err="1"/>
              <a:t>l’Odeon</a:t>
            </a:r>
            <a:r>
              <a:rPr lang="en-US" dirty="0"/>
              <a:t>, Paris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man with a fish for a head?!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4552950" cy="364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 the world?!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467475" cy="439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Mini-soldiers?!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30890"/>
            <a:ext cx="6772275" cy="446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 Obama and Vice President Biden are Siamese twins?!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824831"/>
            <a:ext cx="56197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common illusions…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18383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76800"/>
            <a:ext cx="8858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676400"/>
            <a:ext cx="50101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3810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center circle is bigger?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601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Which horizontal line is shorter?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876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the horizontal lines parallel?</a:t>
            </a:r>
          </a:p>
          <a:p>
            <a:r>
              <a:rPr lang="en-US" dirty="0" smtClean="0"/>
              <a:t>Are the vertical and horizontal lines perpendicular?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8674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5"/>
              </a:rPr>
              <a:t>http://</a:t>
            </a:r>
            <a:r>
              <a:rPr lang="en-US" sz="1200" u="sng" dirty="0" smtClean="0">
                <a:hlinkClick r:id="rId5"/>
              </a:rPr>
              <a:t>www.sapdesignguild.org/resources/optical_illusions/geometrical.html</a:t>
            </a:r>
            <a:endParaRPr lang="en-US" sz="1200" u="sng" dirty="0" smtClean="0"/>
          </a:p>
          <a:p>
            <a:endParaRPr lang="en-US" sz="1200" dirty="0"/>
          </a:p>
          <a:p>
            <a:r>
              <a:rPr lang="en-US" sz="1200" u="sng" dirty="0">
                <a:hlinkClick r:id="rId6"/>
              </a:rPr>
              <a:t>http://www.ophtasurf.com/en/illusionpage5.htm</a:t>
            </a:r>
            <a:endParaRPr lang="en-US" sz="1200" dirty="0"/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from diagrams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You SHOULD assume</a:t>
            </a:r>
            <a:endParaRPr lang="en-US" sz="3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Straight lines and angles</a:t>
            </a:r>
          </a:p>
          <a:p>
            <a:r>
              <a:rPr lang="en-US" dirty="0" err="1" smtClean="0"/>
              <a:t>Collinearity</a:t>
            </a:r>
            <a:r>
              <a:rPr lang="en-US" dirty="0" smtClean="0"/>
              <a:t> of points</a:t>
            </a:r>
          </a:p>
          <a:p>
            <a:r>
              <a:rPr lang="en-US" dirty="0" err="1" smtClean="0"/>
              <a:t>Betweenness</a:t>
            </a:r>
            <a:r>
              <a:rPr lang="en-US" dirty="0" smtClean="0"/>
              <a:t> of points</a:t>
            </a:r>
          </a:p>
          <a:p>
            <a:r>
              <a:rPr lang="en-US" dirty="0" smtClean="0"/>
              <a:t>Relative positions of points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267200" cy="639762"/>
          </a:xfrm>
        </p:spPr>
        <p:txBody>
          <a:bodyPr>
            <a:noAutofit/>
          </a:bodyPr>
          <a:lstStyle/>
          <a:p>
            <a:r>
              <a:rPr lang="en-US" sz="3000" dirty="0" smtClean="0"/>
              <a:t>You SHOULD NOT assume</a:t>
            </a:r>
            <a:endParaRPr lang="en-US" sz="30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Right angles</a:t>
            </a:r>
          </a:p>
          <a:p>
            <a:r>
              <a:rPr lang="en-US" dirty="0" smtClean="0"/>
              <a:t>Congruent segments</a:t>
            </a:r>
          </a:p>
          <a:p>
            <a:r>
              <a:rPr lang="en-US" dirty="0" smtClean="0"/>
              <a:t>Congruent angles</a:t>
            </a:r>
          </a:p>
          <a:p>
            <a:r>
              <a:rPr lang="en-US" dirty="0" smtClean="0"/>
              <a:t>Relative sizes of segments and angles</a:t>
            </a:r>
            <a:endParaRPr lang="en-US" dirty="0"/>
          </a:p>
        </p:txBody>
      </p:sp>
      <p:sp>
        <p:nvSpPr>
          <p:cNvPr id="17" name="Right Triangle 16"/>
          <p:cNvSpPr/>
          <p:nvPr/>
        </p:nvSpPr>
        <p:spPr>
          <a:xfrm rot="8828656">
            <a:off x="3272475" y="5319488"/>
            <a:ext cx="2362200" cy="1524000"/>
          </a:xfrm>
          <a:prstGeom prst="rt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2933700" y="4991101"/>
            <a:ext cx="1219200" cy="99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7" idx="4"/>
          </p:cNvCxnSpPr>
          <p:nvPr/>
        </p:nvCxnSpPr>
        <p:spPr>
          <a:xfrm rot="5400000" flipH="1" flipV="1">
            <a:off x="2445323" y="5479478"/>
            <a:ext cx="120535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3200" y="464820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5029200" y="457200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581400" y="5224047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743200" y="594360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3962400" y="609600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867400" y="5943601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81000" y="4648200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We CAN say…</a:t>
            </a:r>
          </a:p>
          <a:p>
            <a:r>
              <a:rPr lang="en-US" sz="1100" dirty="0" smtClean="0"/>
              <a:t>C is between B and D, A and E</a:t>
            </a:r>
          </a:p>
          <a:p>
            <a:r>
              <a:rPr lang="en-US" sz="1100" dirty="0" smtClean="0"/>
              <a:t>Angle DEF is a straight angle</a:t>
            </a:r>
          </a:p>
          <a:p>
            <a:r>
              <a:rPr lang="en-US" sz="1100" dirty="0" smtClean="0"/>
              <a:t>B, C, and D are collinear</a:t>
            </a:r>
          </a:p>
          <a:p>
            <a:r>
              <a:rPr lang="en-US" sz="1100" dirty="0" smtClean="0"/>
              <a:t>A, C, and E are collinear</a:t>
            </a:r>
          </a:p>
          <a:p>
            <a:r>
              <a:rPr lang="en-US" sz="1100" dirty="0" smtClean="0"/>
              <a:t>D, E, and F are collinear</a:t>
            </a:r>
          </a:p>
          <a:p>
            <a:r>
              <a:rPr lang="en-US" sz="1100" dirty="0" smtClean="0"/>
              <a:t>F is to the right of C, etc.</a:t>
            </a:r>
          </a:p>
          <a:p>
            <a:r>
              <a:rPr lang="en-US" sz="1100" dirty="0" smtClean="0"/>
              <a:t>ACE, DEF and BCD are straight lines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00800" y="4648200"/>
            <a:ext cx="259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We CANNOT say…</a:t>
            </a:r>
          </a:p>
          <a:p>
            <a:r>
              <a:rPr lang="en-US" sz="1100" dirty="0" smtClean="0"/>
              <a:t>Angles ADE, FBD are right angles</a:t>
            </a:r>
          </a:p>
          <a:p>
            <a:r>
              <a:rPr lang="en-US" sz="1100" dirty="0" smtClean="0"/>
              <a:t>AE is congruent to BF</a:t>
            </a:r>
          </a:p>
          <a:p>
            <a:r>
              <a:rPr lang="en-US" sz="1100" dirty="0" smtClean="0"/>
              <a:t>BC is longer than CD</a:t>
            </a:r>
          </a:p>
          <a:p>
            <a:r>
              <a:rPr lang="en-US" sz="1100" dirty="0" smtClean="0"/>
              <a:t>Angle AED is congruent to angle BFD</a:t>
            </a:r>
          </a:p>
          <a:p>
            <a:r>
              <a:rPr lang="en-US" sz="1100" dirty="0" smtClean="0"/>
              <a:t>Angle ACB is an obtuse angle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can we </a:t>
            </a:r>
            <a:r>
              <a:rPr lang="en-US" sz="3200" i="1" dirty="0" smtClean="0"/>
              <a:t>prove</a:t>
            </a:r>
            <a:r>
              <a:rPr lang="en-US" sz="3200" dirty="0" smtClean="0"/>
              <a:t> that </a:t>
            </a:r>
            <a:r>
              <a:rPr lang="en-US" sz="3200" dirty="0" smtClean="0">
                <a:sym typeface="Symbol"/>
              </a:rPr>
              <a:t></a:t>
            </a:r>
            <a:r>
              <a:rPr lang="en-US" sz="3200" i="1" dirty="0" smtClean="0">
                <a:sym typeface="Symbol"/>
              </a:rPr>
              <a:t>ADE</a:t>
            </a:r>
            <a:r>
              <a:rPr lang="en-US" sz="3200" dirty="0" smtClean="0">
                <a:sym typeface="Symbol"/>
              </a:rPr>
              <a:t> is a right angle?</a:t>
            </a:r>
            <a:endParaRPr lang="en-US" sz="3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Measure it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</a:t>
            </a:r>
            <a:r>
              <a:rPr lang="en-US" i="1" dirty="0" smtClean="0">
                <a:solidFill>
                  <a:srgbClr val="FF0000"/>
                </a:solidFill>
                <a:sym typeface="Symbol"/>
              </a:rPr>
              <a:t>ADC </a:t>
            </a:r>
            <a:r>
              <a:rPr lang="en-US" dirty="0" smtClean="0">
                <a:sym typeface="Symbol"/>
              </a:rPr>
              <a:t>and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</a:t>
            </a:r>
            <a:r>
              <a:rPr lang="en-US" i="1" dirty="0" smtClean="0">
                <a:solidFill>
                  <a:srgbClr val="00B0F0"/>
                </a:solidFill>
                <a:sym typeface="Symbol"/>
              </a:rPr>
              <a:t>CDE</a:t>
            </a:r>
          </a:p>
        </p:txBody>
      </p:sp>
      <p:sp>
        <p:nvSpPr>
          <p:cNvPr id="18" name="Right Triangle 17"/>
          <p:cNvSpPr/>
          <p:nvPr/>
        </p:nvSpPr>
        <p:spPr>
          <a:xfrm rot="8828656">
            <a:off x="1138875" y="2423887"/>
            <a:ext cx="2362200" cy="1524000"/>
          </a:xfrm>
          <a:prstGeom prst="rt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800100" y="2095500"/>
            <a:ext cx="1219200" cy="99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4"/>
          </p:cNvCxnSpPr>
          <p:nvPr/>
        </p:nvCxnSpPr>
        <p:spPr>
          <a:xfrm rot="5400000" flipH="1" flipV="1">
            <a:off x="311723" y="2583877"/>
            <a:ext cx="120535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9600" y="1752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895600" y="1676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447800" y="23284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30480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828800" y="3200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30480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856488" y="270357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58°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430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32°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38862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i="1" dirty="0" err="1" smtClean="0">
                <a:sym typeface="Symbol"/>
              </a:rPr>
              <a:t>m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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ADC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58° </a:t>
            </a:r>
            <a:r>
              <a:rPr lang="en-US" sz="2400" dirty="0" smtClean="0">
                <a:sym typeface="Symbol"/>
              </a:rPr>
              <a:t>and </a:t>
            </a:r>
            <a:r>
              <a:rPr lang="en-US" sz="2400" i="1" dirty="0" err="1" smtClean="0">
                <a:sym typeface="Symbol"/>
              </a:rPr>
              <a:t>m</a:t>
            </a:r>
            <a:r>
              <a:rPr lang="en-US" sz="2400" dirty="0" err="1" smtClean="0">
                <a:solidFill>
                  <a:srgbClr val="00B0F0"/>
                </a:solidFill>
                <a:sym typeface="Symbol"/>
              </a:rPr>
              <a:t></a:t>
            </a:r>
            <a:r>
              <a:rPr lang="en-US" sz="2400" i="1" dirty="0" err="1" smtClean="0">
                <a:solidFill>
                  <a:srgbClr val="00B0F0"/>
                </a:solidFill>
                <a:sym typeface="Symbol"/>
              </a:rPr>
              <a:t>CDE</a:t>
            </a:r>
            <a:r>
              <a:rPr lang="en-US" sz="2400" i="1" dirty="0" smtClean="0">
                <a:solidFill>
                  <a:srgbClr val="00B0F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dirty="0" smtClean="0">
                <a:solidFill>
                  <a:srgbClr val="00B0F0"/>
                </a:solidFill>
                <a:sym typeface="Symbol"/>
              </a:rPr>
              <a:t>32°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smtClean="0">
                <a:sym typeface="Symbol"/>
              </a:rPr>
              <a:t></a:t>
            </a:r>
            <a:r>
              <a:rPr lang="en-US" sz="2400" i="1" dirty="0" smtClean="0">
                <a:sym typeface="Symbol"/>
              </a:rPr>
              <a:t>ADE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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ADC</a:t>
            </a:r>
            <a:r>
              <a:rPr lang="en-US" sz="2400" i="1" dirty="0" smtClean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+ </a:t>
            </a:r>
            <a:r>
              <a:rPr lang="en-US" sz="2400" dirty="0" smtClean="0">
                <a:solidFill>
                  <a:srgbClr val="00B0F0"/>
                </a:solidFill>
                <a:sym typeface="Symbol"/>
              </a:rPr>
              <a:t></a:t>
            </a:r>
            <a:r>
              <a:rPr lang="en-US" sz="2400" i="1" dirty="0" smtClean="0">
                <a:solidFill>
                  <a:srgbClr val="00B0F0"/>
                </a:solidFill>
                <a:sym typeface="Symbol"/>
              </a:rPr>
              <a:t>CDE</a:t>
            </a:r>
            <a:endParaRPr lang="en-US" sz="2400" i="1" dirty="0" smtClean="0">
              <a:sym typeface="Symbol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smtClean="0">
                <a:sym typeface="Symbol"/>
              </a:rPr>
              <a:t></a:t>
            </a:r>
            <a:r>
              <a:rPr lang="en-US" sz="2400" i="1" dirty="0" smtClean="0">
                <a:sym typeface="Symbol"/>
              </a:rPr>
              <a:t>ADE </a:t>
            </a:r>
            <a:r>
              <a:rPr lang="en-US" sz="2400" dirty="0" smtClean="0">
                <a:sym typeface="Symbol"/>
              </a:rPr>
              <a:t>=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58° </a:t>
            </a:r>
            <a:r>
              <a:rPr lang="en-US" sz="2400" dirty="0" smtClean="0">
                <a:sym typeface="Symbol"/>
              </a:rPr>
              <a:t>+ </a:t>
            </a:r>
            <a:r>
              <a:rPr lang="en-US" sz="2400" dirty="0" smtClean="0">
                <a:solidFill>
                  <a:srgbClr val="00B0F0"/>
                </a:solidFill>
                <a:sym typeface="Symbol"/>
              </a:rPr>
              <a:t>32° </a:t>
            </a:r>
            <a:r>
              <a:rPr lang="en-US" sz="2400" dirty="0" smtClean="0">
                <a:sym typeface="Symbol"/>
              </a:rPr>
              <a:t>= 90 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400" dirty="0" smtClean="0"/>
              <a:t>Therefore, </a:t>
            </a:r>
            <a:r>
              <a:rPr lang="en-US" sz="2400" dirty="0" smtClean="0">
                <a:sym typeface="Symbol"/>
              </a:rPr>
              <a:t></a:t>
            </a:r>
            <a:r>
              <a:rPr lang="en-US" sz="2400" i="1" dirty="0" smtClean="0">
                <a:sym typeface="Symbol"/>
              </a:rPr>
              <a:t>ADE </a:t>
            </a:r>
            <a:r>
              <a:rPr lang="en-US" sz="2400" dirty="0" smtClean="0">
                <a:sym typeface="Symbol"/>
              </a:rPr>
              <a:t>is a right angle by the definition of a right angle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xplosion 1 19"/>
          <p:cNvSpPr/>
          <p:nvPr/>
        </p:nvSpPr>
        <p:spPr>
          <a:xfrm>
            <a:off x="2438400" y="1600200"/>
            <a:ext cx="838200" cy="762000"/>
          </a:xfrm>
          <a:prstGeom prst="irregularSeal1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Can we </a:t>
            </a:r>
            <a:r>
              <a:rPr lang="en-US" sz="2800" i="1" dirty="0" smtClean="0"/>
              <a:t>prove</a:t>
            </a:r>
            <a:r>
              <a:rPr lang="en-US" sz="2800" dirty="0" smtClean="0"/>
              <a:t> that </a:t>
            </a:r>
            <a:r>
              <a:rPr lang="en-US" sz="2800" dirty="0" smtClean="0">
                <a:sym typeface="Symbol"/>
              </a:rPr>
              <a:t></a:t>
            </a:r>
            <a:r>
              <a:rPr lang="en-US" sz="2800" i="1" dirty="0" smtClean="0">
                <a:sym typeface="Symbol"/>
              </a:rPr>
              <a:t>ADE</a:t>
            </a:r>
            <a:r>
              <a:rPr lang="en-US" sz="2800" dirty="0" smtClean="0">
                <a:sym typeface="Symbol"/>
              </a:rPr>
              <a:t> and </a:t>
            </a:r>
            <a:r>
              <a:rPr lang="en-US" sz="2800" i="1" dirty="0" smtClean="0">
                <a:sym typeface="Symbol"/>
              </a:rPr>
              <a:t>FBD</a:t>
            </a:r>
            <a:r>
              <a:rPr lang="en-US" sz="2800" dirty="0" smtClean="0">
                <a:sym typeface="Symbol"/>
              </a:rPr>
              <a:t> are congruent?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167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The box in the corner of </a:t>
            </a:r>
            <a:r>
              <a:rPr lang="en-US" dirty="0" smtClean="0">
                <a:sym typeface="Symbol"/>
              </a:rPr>
              <a:t></a:t>
            </a:r>
            <a:r>
              <a:rPr lang="en-US" i="1" dirty="0" smtClean="0">
                <a:sym typeface="Symbol"/>
              </a:rPr>
              <a:t>FBD </a:t>
            </a:r>
            <a:r>
              <a:rPr lang="en-US" dirty="0" smtClean="0">
                <a:sym typeface="Symbol"/>
              </a:rPr>
              <a:t>means it is a…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	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RIGHT ANGLE!</a:t>
            </a:r>
          </a:p>
        </p:txBody>
      </p:sp>
      <p:sp>
        <p:nvSpPr>
          <p:cNvPr id="5" name="Right Triangle 4"/>
          <p:cNvSpPr/>
          <p:nvPr/>
        </p:nvSpPr>
        <p:spPr>
          <a:xfrm rot="8828656">
            <a:off x="1138875" y="2423887"/>
            <a:ext cx="2362200" cy="1524000"/>
          </a:xfrm>
          <a:prstGeom prst="rt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6200000" flipH="1">
            <a:off x="800100" y="2095500"/>
            <a:ext cx="1219200" cy="990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4"/>
          </p:cNvCxnSpPr>
          <p:nvPr/>
        </p:nvCxnSpPr>
        <p:spPr>
          <a:xfrm rot="5400000" flipH="1" flipV="1">
            <a:off x="311723" y="2583877"/>
            <a:ext cx="1205354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1752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1676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2328446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0480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828800" y="32004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30480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856488" y="270357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58°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2895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32°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3133287">
            <a:off x="2813379" y="1930295"/>
            <a:ext cx="125536" cy="125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21148271">
            <a:off x="3194867" y="1130132"/>
            <a:ext cx="1998681" cy="689200"/>
          </a:xfrm>
          <a:custGeom>
            <a:avLst/>
            <a:gdLst>
              <a:gd name="connsiteX0" fmla="*/ 1435608 w 1435608"/>
              <a:gd name="connsiteY0" fmla="*/ 554736 h 554736"/>
              <a:gd name="connsiteX1" fmla="*/ 877824 w 1435608"/>
              <a:gd name="connsiteY1" fmla="*/ 33528 h 554736"/>
              <a:gd name="connsiteX2" fmla="*/ 0 w 1435608"/>
              <a:gd name="connsiteY2" fmla="*/ 353568 h 55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5608" h="554736">
                <a:moveTo>
                  <a:pt x="1435608" y="554736"/>
                </a:moveTo>
                <a:cubicBezTo>
                  <a:pt x="1276350" y="310896"/>
                  <a:pt x="1117092" y="67056"/>
                  <a:pt x="877824" y="33528"/>
                </a:cubicBezTo>
                <a:cubicBezTo>
                  <a:pt x="638556" y="0"/>
                  <a:pt x="319278" y="176784"/>
                  <a:pt x="0" y="353568"/>
                </a:cubicBezTo>
              </a:path>
            </a:pathLst>
          </a:cu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1000" y="3886200"/>
            <a:ext cx="8458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By definition, the measure of a right angle is </a:t>
            </a:r>
            <a:r>
              <a:rPr lang="en-US" sz="2000" dirty="0" smtClean="0">
                <a:solidFill>
                  <a:srgbClr val="00B050"/>
                </a:solidFill>
              </a:rPr>
              <a:t>90°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/>
              <a:t>Previously, we established that </a:t>
            </a:r>
            <a:r>
              <a:rPr lang="en-US" sz="2000" dirty="0" smtClean="0">
                <a:sym typeface="Symbol"/>
              </a:rPr>
              <a:t></a:t>
            </a:r>
            <a:r>
              <a:rPr lang="en-US" sz="2000" i="1" dirty="0" smtClean="0">
                <a:sym typeface="Symbol"/>
              </a:rPr>
              <a:t>ADE</a:t>
            </a:r>
            <a:r>
              <a:rPr lang="en-US" sz="2000" dirty="0" smtClean="0">
                <a:sym typeface="Symbol"/>
              </a:rPr>
              <a:t> was also a right angle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>
                <a:sym typeface="Symbol"/>
              </a:rPr>
              <a:t>This means that the measure of </a:t>
            </a:r>
            <a:r>
              <a:rPr lang="en-US" sz="2000" i="1" dirty="0" smtClean="0">
                <a:sym typeface="Symbol"/>
              </a:rPr>
              <a:t>ADE</a:t>
            </a:r>
            <a:r>
              <a:rPr lang="en-US" sz="2000" dirty="0" smtClean="0">
                <a:sym typeface="Symbol"/>
              </a:rPr>
              <a:t> is also 90°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US" sz="2000" dirty="0" smtClean="0">
                <a:sym typeface="Symbol"/>
              </a:rPr>
              <a:t>Therefore, </a:t>
            </a:r>
            <a:r>
              <a:rPr lang="en-US" sz="2000" i="1" dirty="0" smtClean="0">
                <a:sym typeface="Symbol"/>
              </a:rPr>
              <a:t>ADE</a:t>
            </a:r>
            <a:r>
              <a:rPr lang="en-US" sz="2000" dirty="0" smtClean="0">
                <a:sym typeface="Symbol"/>
              </a:rPr>
              <a:t> and </a:t>
            </a:r>
            <a:r>
              <a:rPr lang="en-US" sz="2000" i="1" dirty="0" smtClean="0">
                <a:sym typeface="Symbol"/>
              </a:rPr>
              <a:t>FBD</a:t>
            </a:r>
            <a:r>
              <a:rPr lang="en-US" sz="2000" dirty="0" smtClean="0">
                <a:sym typeface="Symbol"/>
              </a:rPr>
              <a:t> have the same measure and are, by definition, CONGRUENT!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canyon in the middle of the street?!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23674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447800"/>
            <a:ext cx="33588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6172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“Duality” 3-d chalk drawing by Edgar Muller in Moscow, Russia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Theorems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83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A </a:t>
            </a:r>
            <a:r>
              <a:rPr lang="en-US" i="1" dirty="0" smtClean="0"/>
              <a:t>theorem</a:t>
            </a:r>
            <a:r>
              <a:rPr lang="en-US" dirty="0" smtClean="0"/>
              <a:t> is a mathematical statement that can be proven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If two angles are right angles, then they are congruent.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short:</a:t>
            </a:r>
            <a:r>
              <a:rPr lang="en-US" dirty="0" smtClean="0">
                <a:solidFill>
                  <a:srgbClr val="00B0F0"/>
                </a:solidFill>
              </a:rPr>
              <a:t>  All </a:t>
            </a:r>
            <a:r>
              <a:rPr lang="en-US" dirty="0" err="1" smtClean="0">
                <a:solidFill>
                  <a:srgbClr val="00B0F0"/>
                </a:solidFill>
              </a:rPr>
              <a:t>rt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s are 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	If two angles are straight angles, then they are congruent.</a:t>
            </a:r>
          </a:p>
          <a:p>
            <a:pPr>
              <a:lnSpc>
                <a:spcPct val="110000"/>
              </a:lnSpc>
              <a:buNone/>
            </a:pPr>
            <a:r>
              <a:rPr lang="en-US" dirty="0" smtClean="0">
                <a:solidFill>
                  <a:srgbClr val="FF0000"/>
                </a:solidFill>
                <a:sym typeface="Symbol"/>
              </a:rPr>
              <a:t>	</a:t>
            </a:r>
            <a:r>
              <a:rPr lang="en-US" dirty="0" smtClean="0">
                <a:sym typeface="Symbol"/>
              </a:rPr>
              <a:t>short:  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All straight s are 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Homework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Exit Slip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Homework:  Complete the worksheet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Exit Slip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Name one thing you CAN assume from a diagram</a:t>
            </a:r>
          </a:p>
          <a:p>
            <a:pPr lvl="1"/>
            <a:r>
              <a:rPr lang="en-US" b="1" dirty="0" smtClean="0">
                <a:solidFill>
                  <a:srgbClr val="0070C0"/>
                </a:solidFill>
              </a:rPr>
              <a:t>Name one thing you CAN’T assume from a diagram.</a:t>
            </a:r>
          </a:p>
          <a:p>
            <a:pPr lvl="1"/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mummy is coming to get you?!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019800" cy="448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6096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Tracy Lee </a:t>
            </a:r>
            <a:r>
              <a:rPr lang="en-US" dirty="0" err="1" smtClean="0"/>
              <a:t>Stum</a:t>
            </a:r>
            <a:r>
              <a:rPr lang="en-US" dirty="0" smtClean="0"/>
              <a:t> 3-d street painting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962400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baby being eaten by a giant lobster?!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524000"/>
            <a:ext cx="536539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4400" y="5715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Julian </a:t>
            </a:r>
            <a:r>
              <a:rPr lang="en-US" dirty="0" err="1" smtClean="0"/>
              <a:t>Beever</a:t>
            </a:r>
            <a:r>
              <a:rPr lang="en-US" dirty="0" smtClean="0"/>
              <a:t> 3-d chalk drawing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 rafting down the street?!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886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81200"/>
            <a:ext cx="3810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Julian </a:t>
            </a:r>
            <a:r>
              <a:rPr lang="en-US" dirty="0" err="1" smtClean="0"/>
              <a:t>Beever</a:t>
            </a:r>
            <a:r>
              <a:rPr lang="en-US" dirty="0" smtClean="0"/>
              <a:t> 3-d chalk drawing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dangerous crossing?!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588880" cy="434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Lion’s Gate Gorge</a:t>
            </a:r>
            <a:r>
              <a:rPr lang="en-US" dirty="0" smtClean="0"/>
              <a:t> 3-d chalk drawing by </a:t>
            </a:r>
            <a:r>
              <a:rPr lang="en-US" dirty="0" err="1" smtClean="0"/>
              <a:t>Qi</a:t>
            </a:r>
            <a:r>
              <a:rPr lang="en-US" dirty="0" smtClean="0"/>
              <a:t> </a:t>
            </a:r>
            <a:r>
              <a:rPr lang="en-US" dirty="0" err="1" smtClean="0"/>
              <a:t>Xinghua</a:t>
            </a:r>
            <a:r>
              <a:rPr lang="en-US" dirty="0" smtClean="0"/>
              <a:t> 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giant hole in the city’s main square?!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87814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505200"/>
            <a:ext cx="4912650" cy="275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4876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3-d illusion in </a:t>
            </a:r>
            <a:r>
              <a:rPr lang="en-US" dirty="0" err="1" smtClean="0"/>
              <a:t>Sergels</a:t>
            </a:r>
            <a:r>
              <a:rPr lang="en-US" dirty="0" smtClean="0"/>
              <a:t> </a:t>
            </a:r>
            <a:r>
              <a:rPr lang="en-US" dirty="0" err="1" smtClean="0"/>
              <a:t>Torg</a:t>
            </a:r>
            <a:r>
              <a:rPr lang="en-US" dirty="0" smtClean="0"/>
              <a:t> Square, </a:t>
            </a:r>
          </a:p>
          <a:p>
            <a:r>
              <a:rPr lang="en-US" dirty="0" smtClean="0"/>
              <a:t>Sweden by Erik Johansson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6019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http://alltelleringet.com/generation7/</a:t>
            </a:r>
            <a:endParaRPr lang="en-US" sz="1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 grassy orb in the middle of </a:t>
            </a:r>
            <a:br>
              <a:rPr lang="en-US" sz="4000" dirty="0" smtClean="0"/>
            </a:br>
            <a:r>
              <a:rPr lang="en-US" sz="4000" dirty="0" smtClean="0"/>
              <a:t>the sidewalk?!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5791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Created in Paris by Francois </a:t>
            </a:r>
            <a:r>
              <a:rPr lang="en-US" sz="1600" dirty="0" err="1" smtClean="0"/>
              <a:t>Abenalet</a:t>
            </a:r>
            <a:r>
              <a:rPr lang="en-US" sz="1600" dirty="0" smtClean="0"/>
              <a:t>: sidewalk installation using chalk drawings and actual grass and trees. Example of </a:t>
            </a:r>
            <a:r>
              <a:rPr lang="en-US" sz="1600" dirty="0" err="1" smtClean="0"/>
              <a:t>anamorphosis</a:t>
            </a:r>
            <a:r>
              <a:rPr lang="en-US" sz="1600" dirty="0" smtClean="0"/>
              <a:t> -- a distorted image that only takes its "proper" form when viewed from exactly the right angle.</a:t>
            </a:r>
            <a:endParaRPr lang="en-US" sz="1600" dirty="0"/>
          </a:p>
        </p:txBody>
      </p:sp>
      <p:pic>
        <p:nvPicPr>
          <p:cNvPr id="20" name="Content Placeholder 19"/>
          <p:cNvPicPr>
            <a:picLocks noGrp="1"/>
          </p:cNvPicPr>
          <p:nvPr>
            <p:ph sz="half" idx="1"/>
          </p:nvPr>
        </p:nvPicPr>
        <p:blipFill>
          <a:blip r:embed="rId2" cstate="print"/>
          <a:srcRect b="45000"/>
          <a:stretch>
            <a:fillRect/>
          </a:stretch>
        </p:blipFill>
        <p:spPr bwMode="auto">
          <a:xfrm>
            <a:off x="1600200" y="1752600"/>
            <a:ext cx="5943600" cy="387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/>
          <p:cNvPicPr>
            <a:picLocks/>
          </p:cNvPicPr>
          <p:nvPr/>
        </p:nvPicPr>
        <p:blipFill>
          <a:blip r:embed="rId2" cstate="print"/>
          <a:srcRect t="55000" r="66038"/>
          <a:stretch>
            <a:fillRect/>
          </a:stretch>
        </p:blipFill>
        <p:spPr bwMode="auto">
          <a:xfrm>
            <a:off x="5486400" y="838200"/>
            <a:ext cx="3276600" cy="5150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45738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0"/>
          <p:cNvPicPr>
            <a:picLocks/>
          </p:cNvPicPr>
          <p:nvPr/>
        </p:nvPicPr>
        <p:blipFill>
          <a:blip r:embed="rId2" cstate="print"/>
          <a:srcRect l="33962" t="55000" r="35849"/>
          <a:stretch>
            <a:fillRect/>
          </a:stretch>
        </p:blipFill>
        <p:spPr bwMode="auto">
          <a:xfrm>
            <a:off x="1219200" y="3581400"/>
            <a:ext cx="163728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10"/>
          <p:cNvPicPr>
            <a:picLocks/>
          </p:cNvPicPr>
          <p:nvPr/>
        </p:nvPicPr>
        <p:blipFill>
          <a:blip r:embed="rId2" cstate="print"/>
          <a:srcRect l="64151" t="55000"/>
          <a:stretch>
            <a:fillRect/>
          </a:stretch>
        </p:blipFill>
        <p:spPr bwMode="auto">
          <a:xfrm>
            <a:off x="3124200" y="3581400"/>
            <a:ext cx="1981200" cy="295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531</Words>
  <Application>Microsoft Office PowerPoint</Application>
  <PresentationFormat>On-screen Show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What happens when you ASSUME?</vt:lpstr>
      <vt:lpstr>A canyon in the middle of the street?!</vt:lpstr>
      <vt:lpstr>A mummy is coming to get you?!</vt:lpstr>
      <vt:lpstr>A baby being eaten by a giant lobster?!</vt:lpstr>
      <vt:lpstr>River rafting down the street?!</vt:lpstr>
      <vt:lpstr>A dangerous crossing?!</vt:lpstr>
      <vt:lpstr>A giant hole in the city’s main square?!</vt:lpstr>
      <vt:lpstr>A grassy orb in the middle of  the sidewalk?!</vt:lpstr>
      <vt:lpstr>PowerPoint Presentation</vt:lpstr>
      <vt:lpstr>Red ribbons hanging across  the streets?!</vt:lpstr>
      <vt:lpstr>Nope, just red lines painted  on buildings!</vt:lpstr>
      <vt:lpstr>A man with a fish for a head?!</vt:lpstr>
      <vt:lpstr>What in the world?!</vt:lpstr>
      <vt:lpstr>Mini-soldiers?!</vt:lpstr>
      <vt:lpstr>President Obama and Vice President Biden are Siamese twins?!</vt:lpstr>
      <vt:lpstr>Some more common illusions…</vt:lpstr>
      <vt:lpstr>Assumptions from diagrams</vt:lpstr>
      <vt:lpstr>How can we prove that ADE is a right angle?</vt:lpstr>
      <vt:lpstr>Can we prove that ADE and FBD are congruent?</vt:lpstr>
      <vt:lpstr>Two Theorems</vt:lpstr>
      <vt:lpstr>Homework and Exit Slip</vt:lpstr>
    </vt:vector>
  </TitlesOfParts>
  <Company>fcps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happens when you ASSUME?</dc:title>
  <dc:creator>Lindsey Murphy</dc:creator>
  <cp:lastModifiedBy>Wooten, Zack</cp:lastModifiedBy>
  <cp:revision>68</cp:revision>
  <dcterms:created xsi:type="dcterms:W3CDTF">2011-07-20T21:36:41Z</dcterms:created>
  <dcterms:modified xsi:type="dcterms:W3CDTF">2015-08-14T15:11:01Z</dcterms:modified>
</cp:coreProperties>
</file>